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Fraunces Extra Bold" panose="020B0604020202020204" charset="0"/>
      <p:regular r:id="rId13"/>
    </p:embeddedFont>
    <p:embeddedFont>
      <p:font typeface="Nobile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8577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14431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Behavior Dashboard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38924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Analyzing 3,900 purchases to uncover spending patterns, customer segments, and strategic opportunities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493" y="780336"/>
            <a:ext cx="7610356" cy="660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Strategic Recommendations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26493" y="1758434"/>
            <a:ext cx="7663815" cy="1264087"/>
          </a:xfrm>
          <a:prstGeom prst="roundRect">
            <a:avLst>
              <a:gd name="adj" fmla="val 8680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03633" y="1758434"/>
            <a:ext cx="91440" cy="1264087"/>
          </a:xfrm>
          <a:prstGeom prst="roundRect">
            <a:avLst>
              <a:gd name="adj" fmla="val 208149"/>
            </a:avLst>
          </a:prstGeom>
          <a:solidFill>
            <a:srgbClr val="438951"/>
          </a:solidFill>
          <a:ln/>
        </p:spPr>
      </p:sp>
      <p:sp>
        <p:nvSpPr>
          <p:cNvPr id="6" name="Text 3"/>
          <p:cNvSpPr/>
          <p:nvPr/>
        </p:nvSpPr>
        <p:spPr>
          <a:xfrm>
            <a:off x="6529388" y="1992749"/>
            <a:ext cx="2704028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Boost Subscriptions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529388" y="2449949"/>
            <a:ext cx="712660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Promote exclusive benefits to convert non-subscribers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26493" y="3233976"/>
            <a:ext cx="7663815" cy="1264087"/>
          </a:xfrm>
          <a:prstGeom prst="roundRect">
            <a:avLst>
              <a:gd name="adj" fmla="val 8680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203633" y="3233976"/>
            <a:ext cx="91440" cy="1264087"/>
          </a:xfrm>
          <a:prstGeom prst="roundRect">
            <a:avLst>
              <a:gd name="adj" fmla="val 208149"/>
            </a:avLst>
          </a:prstGeom>
          <a:solidFill>
            <a:srgbClr val="438951"/>
          </a:solidFill>
          <a:ln/>
        </p:spPr>
      </p:sp>
      <p:sp>
        <p:nvSpPr>
          <p:cNvPr id="10" name="Text 7"/>
          <p:cNvSpPr/>
          <p:nvPr/>
        </p:nvSpPr>
        <p:spPr>
          <a:xfrm>
            <a:off x="6529388" y="3468291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Loyalty Programs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6529388" y="3925491"/>
            <a:ext cx="712660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Reward repeat buyers to move into "Loyal" segment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6493" y="4709517"/>
            <a:ext cx="7663815" cy="1264087"/>
          </a:xfrm>
          <a:prstGeom prst="roundRect">
            <a:avLst>
              <a:gd name="adj" fmla="val 8680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03633" y="4709517"/>
            <a:ext cx="91440" cy="1264087"/>
          </a:xfrm>
          <a:prstGeom prst="roundRect">
            <a:avLst>
              <a:gd name="adj" fmla="val 208149"/>
            </a:avLst>
          </a:prstGeom>
          <a:solidFill>
            <a:srgbClr val="438951"/>
          </a:solidFill>
          <a:ln/>
        </p:spPr>
      </p:sp>
      <p:sp>
        <p:nvSpPr>
          <p:cNvPr id="14" name="Text 11"/>
          <p:cNvSpPr/>
          <p:nvPr/>
        </p:nvSpPr>
        <p:spPr>
          <a:xfrm>
            <a:off x="6529388" y="4943832"/>
            <a:ext cx="3141583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Review Discount Policy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529388" y="5401032"/>
            <a:ext cx="712660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Balance sales boosts with margin control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226493" y="6185059"/>
            <a:ext cx="7663815" cy="1264087"/>
          </a:xfrm>
          <a:prstGeom prst="roundRect">
            <a:avLst>
              <a:gd name="adj" fmla="val 8680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203633" y="6185059"/>
            <a:ext cx="91440" cy="1264087"/>
          </a:xfrm>
          <a:prstGeom prst="roundRect">
            <a:avLst>
              <a:gd name="adj" fmla="val 208149"/>
            </a:avLst>
          </a:prstGeom>
          <a:solidFill>
            <a:srgbClr val="438951"/>
          </a:solidFill>
          <a:ln/>
        </p:spPr>
      </p:sp>
      <p:sp>
        <p:nvSpPr>
          <p:cNvPr id="18" name="Text 15"/>
          <p:cNvSpPr/>
          <p:nvPr/>
        </p:nvSpPr>
        <p:spPr>
          <a:xfrm>
            <a:off x="6529388" y="6419374"/>
            <a:ext cx="2671405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Targeted Marketing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6529388" y="6876574"/>
            <a:ext cx="712660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Focus on young adults and express shipping users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84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37403"/>
            <a:ext cx="3664744" cy="1669852"/>
          </a:xfrm>
          <a:prstGeom prst="roundRect">
            <a:avLst>
              <a:gd name="adj" fmla="val 12225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3,900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54636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Complete transactional records analyzed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3037403"/>
            <a:ext cx="3664863" cy="1669852"/>
          </a:xfrm>
          <a:prstGeom prst="roundRect">
            <a:avLst>
              <a:gd name="adj" fmla="val 12225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10398562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18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562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Demographics, purchase details, behavior metrics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37 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Review Rating column imputed by category median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82560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Preparation &amp; Cleaning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Analyzed structure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Renamed columns to snake_case format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302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Created age_group and purchase_frequency_days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614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Loaded cleaned data into PostgreSQL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53445"/>
            <a:ext cx="105637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Demographics &amp; Spending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029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Age Profile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6103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Mean: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44 years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1773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Range: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18–70 years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74429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Median: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44 years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5029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Purchase Amount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99521" y="56103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Mean: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$59.76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61773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Range: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$20–$100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674429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Median: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$60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4557474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 by Age Group</a:t>
            </a:r>
            <a:endParaRPr lang="en-US" sz="3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13" y="1264920"/>
            <a:ext cx="13505974" cy="75633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Young adults drive highest revenue. Target marketing efforts on this high-value segment.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9703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Segmentation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0197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Loyal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10207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09198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Core repeat buyers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47717" y="4526161"/>
            <a:ext cx="339328" cy="3393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37790" y="2793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3283982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9937790" y="3782973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Occasional purchasers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44326" y="3142536"/>
            <a:ext cx="339328" cy="33932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937790" y="52461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New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9937790" y="5736550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9937790" y="6235541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First-time buyers</a:t>
            </a:r>
            <a:endParaRPr lang="en-US" sz="17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44326" y="5909786"/>
            <a:ext cx="339328" cy="3393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2843"/>
            <a:ext cx="59175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1784"/>
            <a:ext cx="7556421" cy="2613898"/>
          </a:xfrm>
          <a:prstGeom prst="roundRect">
            <a:avLst>
              <a:gd name="adj" fmla="val 7810"/>
            </a:avLst>
          </a:prstGeom>
          <a:solidFill>
            <a:srgbClr val="E8F3E8"/>
          </a:solidFill>
          <a:ln/>
        </p:spPr>
      </p:sp>
      <p:sp>
        <p:nvSpPr>
          <p:cNvPr id="5" name="Shape 2"/>
          <p:cNvSpPr/>
          <p:nvPr/>
        </p:nvSpPr>
        <p:spPr>
          <a:xfrm>
            <a:off x="6280190" y="2841784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6" name="Text 3"/>
          <p:cNvSpPr/>
          <p:nvPr/>
        </p:nvSpPr>
        <p:spPr>
          <a:xfrm>
            <a:off x="6507004" y="3068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Subscribers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07004" y="355901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1,053 customers | $59.49 avg purchase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148733"/>
            <a:ext cx="7556421" cy="1306949"/>
          </a:xfrm>
          <a:prstGeom prst="rect">
            <a:avLst/>
          </a:prstGeom>
          <a:solidFill>
            <a:srgbClr val="E8F3E8"/>
          </a:solidFill>
          <a:ln/>
        </p:spPr>
      </p:sp>
      <p:sp>
        <p:nvSpPr>
          <p:cNvPr id="9" name="Shape 6"/>
          <p:cNvSpPr/>
          <p:nvPr/>
        </p:nvSpPr>
        <p:spPr>
          <a:xfrm>
            <a:off x="6280190" y="4148733"/>
            <a:ext cx="7556421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0" name="Text 7"/>
          <p:cNvSpPr/>
          <p:nvPr/>
        </p:nvSpPr>
        <p:spPr>
          <a:xfrm>
            <a:off x="6507004" y="43755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Non-Subscribers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507004" y="4865965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2,847 customers | $59.87 avg purchase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571083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980 repeat buyers have subscriptions. Opportunity to convert non-subscribers through exclusive benefits.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264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 Products &amp; Shipping Preferences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10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 5 by Rating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29208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Gloves: 3.86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73428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Sandals: 3.84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17648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Boots: 3.82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61867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Hat: 3.80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06087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Handbag: 3.78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3710940"/>
            <a:ext cx="29572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Shipping Preference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856321" y="429208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Express: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$60.48 avg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85906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Standard: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$58.46 avg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42603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Express users spend more—premium opportunity.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87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Discount &amp; Promo Strategy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58622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2,223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29041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Discount Applied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513516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57% of purchases used discounts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258622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675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29041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513516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Premium shipping adoption rate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258622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3.75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290417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Avg Rating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478083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Strong customer satisfaction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11612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Balance discount frequency with margin control. High discount usage requires strategic review.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329</Words>
  <Application>Microsoft Office PowerPoint</Application>
  <PresentationFormat>Custom</PresentationFormat>
  <Paragraphs>93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Nobile</vt:lpstr>
      <vt:lpstr>Arial</vt:lpstr>
      <vt:lpstr>Fraunces Light</vt:lpstr>
      <vt:lpstr>Fraunces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Rahul N</cp:lastModifiedBy>
  <cp:revision>1</cp:revision>
  <dcterms:created xsi:type="dcterms:W3CDTF">2025-11-10T14:22:45Z</dcterms:created>
  <dcterms:modified xsi:type="dcterms:W3CDTF">2025-11-10T14:23:50Z</dcterms:modified>
</cp:coreProperties>
</file>